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316" r:id="rId3"/>
    <p:sldId id="317" r:id="rId4"/>
    <p:sldId id="310" r:id="rId5"/>
    <p:sldId id="322" r:id="rId6"/>
    <p:sldId id="312" r:id="rId7"/>
    <p:sldId id="311" r:id="rId8"/>
    <p:sldId id="318" r:id="rId9"/>
    <p:sldId id="320" r:id="rId10"/>
    <p:sldId id="321" r:id="rId11"/>
    <p:sldId id="319" r:id="rId12"/>
    <p:sldId id="315" r:id="rId13"/>
    <p:sldId id="314" r:id="rId14"/>
    <p:sldId id="323" r:id="rId15"/>
    <p:sldId id="313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54545">
        <a:ln>
          <a:noFill/>
        </a:ln>
        <a:solidFill>
          <a:srgbClr val="696B6B"/>
        </a:solidFill>
        <a:effectLst/>
        <a:uFillTx/>
        <a:latin typeface="+mj-lt"/>
        <a:ea typeface="+mj-ea"/>
        <a:cs typeface="+mj-cs"/>
        <a:sym typeface="Open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54545">
        <a:ln>
          <a:noFill/>
        </a:ln>
        <a:solidFill>
          <a:srgbClr val="696B6B"/>
        </a:solidFill>
        <a:effectLst/>
        <a:uFillTx/>
        <a:latin typeface="+mj-lt"/>
        <a:ea typeface="+mj-ea"/>
        <a:cs typeface="+mj-cs"/>
        <a:sym typeface="Open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54545">
        <a:ln>
          <a:noFill/>
        </a:ln>
        <a:solidFill>
          <a:srgbClr val="696B6B"/>
        </a:solidFill>
        <a:effectLst/>
        <a:uFillTx/>
        <a:latin typeface="+mj-lt"/>
        <a:ea typeface="+mj-ea"/>
        <a:cs typeface="+mj-cs"/>
        <a:sym typeface="Open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54545">
        <a:ln>
          <a:noFill/>
        </a:ln>
        <a:solidFill>
          <a:srgbClr val="696B6B"/>
        </a:solidFill>
        <a:effectLst/>
        <a:uFillTx/>
        <a:latin typeface="+mj-lt"/>
        <a:ea typeface="+mj-ea"/>
        <a:cs typeface="+mj-cs"/>
        <a:sym typeface="Open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54545">
        <a:ln>
          <a:noFill/>
        </a:ln>
        <a:solidFill>
          <a:srgbClr val="696B6B"/>
        </a:solidFill>
        <a:effectLst/>
        <a:uFillTx/>
        <a:latin typeface="+mj-lt"/>
        <a:ea typeface="+mj-ea"/>
        <a:cs typeface="+mj-cs"/>
        <a:sym typeface="Open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54545">
        <a:ln>
          <a:noFill/>
        </a:ln>
        <a:solidFill>
          <a:srgbClr val="696B6B"/>
        </a:solidFill>
        <a:effectLst/>
        <a:uFillTx/>
        <a:latin typeface="+mj-lt"/>
        <a:ea typeface="+mj-ea"/>
        <a:cs typeface="+mj-cs"/>
        <a:sym typeface="Open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54545">
        <a:ln>
          <a:noFill/>
        </a:ln>
        <a:solidFill>
          <a:srgbClr val="696B6B"/>
        </a:solidFill>
        <a:effectLst/>
        <a:uFillTx/>
        <a:latin typeface="+mj-lt"/>
        <a:ea typeface="+mj-ea"/>
        <a:cs typeface="+mj-cs"/>
        <a:sym typeface="Open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54545">
        <a:ln>
          <a:noFill/>
        </a:ln>
        <a:solidFill>
          <a:srgbClr val="696B6B"/>
        </a:solidFill>
        <a:effectLst/>
        <a:uFillTx/>
        <a:latin typeface="+mj-lt"/>
        <a:ea typeface="+mj-ea"/>
        <a:cs typeface="+mj-cs"/>
        <a:sym typeface="Open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54545">
        <a:ln>
          <a:noFill/>
        </a:ln>
        <a:solidFill>
          <a:srgbClr val="696B6B"/>
        </a:solidFill>
        <a:effectLst/>
        <a:uFillTx/>
        <a:latin typeface="+mj-lt"/>
        <a:ea typeface="+mj-ea"/>
        <a:cs typeface="+mj-cs"/>
        <a:sym typeface="Open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94651" autoAdjust="0"/>
  </p:normalViewPr>
  <p:slideViewPr>
    <p:cSldViewPr snapToGrid="0" snapToObjects="1">
      <p:cViewPr>
        <p:scale>
          <a:sx n="50" d="100"/>
          <a:sy n="50" d="100"/>
        </p:scale>
        <p:origin x="252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93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917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698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034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37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22413642" y="947395"/>
            <a:ext cx="864077" cy="584201"/>
          </a:xfrm>
          <a:prstGeom prst="rect">
            <a:avLst/>
          </a:prstGeom>
        </p:spPr>
        <p:txBody>
          <a:bodyPr wrap="square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" name="Shape 16"/>
          <p:cNvSpPr/>
          <p:nvPr/>
        </p:nvSpPr>
        <p:spPr>
          <a:xfrm>
            <a:off x="963377" y="1827827"/>
            <a:ext cx="22457247" cy="1"/>
          </a:xfrm>
          <a:prstGeom prst="line">
            <a:avLst/>
          </a:prstGeom>
          <a:ln w="25400">
            <a:solidFill>
              <a:srgbClr val="D4D9D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00054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594429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288804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983179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677554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71929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9066306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900054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594429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288804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83179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677554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6371929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9066306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2900054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594429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288804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983179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3677554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6371929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9066306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Shape 15"/>
          <p:cNvSpPr/>
          <p:nvPr userDrawn="1"/>
        </p:nvSpPr>
        <p:spPr>
          <a:xfrm>
            <a:off x="1822419" y="1011180"/>
            <a:ext cx="277351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800" b="1" cap="all" spc="279" baseline="0">
                <a:solidFill>
                  <a:srgbClr val="292B3A"/>
                </a:solidFill>
              </a:defRPr>
            </a:lvl1pPr>
          </a:lstStyle>
          <a:p>
            <a:r>
              <a:rPr lang="en-US" dirty="0" err="1" smtClean="0"/>
              <a:t>Herecooles</a:t>
            </a:r>
            <a:endParaRPr dirty="0"/>
          </a:p>
        </p:txBody>
      </p:sp>
      <p:pic>
        <p:nvPicPr>
          <p:cNvPr id="37" name="Рисунок 3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5" y="932208"/>
            <a:ext cx="676795" cy="67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00054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594429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288804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983179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677554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71929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9066306" y="3189055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900054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594429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288804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83179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677554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6371929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9066306" y="5928538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2900054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594429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288804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983179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3677554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6371929" y="8668021"/>
            <a:ext cx="2297112" cy="2297112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9066306" y="8668021"/>
            <a:ext cx="2297112" cy="22971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25523" y="13081000"/>
            <a:ext cx="520254" cy="584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800" baseline="0">
                <a:solidFill>
                  <a:srgbClr val="292B3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2310" baseline="0">
          <a:ln>
            <a:noFill/>
          </a:ln>
          <a:solidFill>
            <a:srgbClr val="1A2224"/>
          </a:solidFill>
          <a:uFillTx/>
          <a:latin typeface="Roboto" pitchFamily="2" charset="0"/>
          <a:ea typeface="Roboto" pitchFamily="2" charset="0"/>
          <a:cs typeface="+mn-cs"/>
          <a:sym typeface="Open Sans Extrabold"/>
        </a:defRPr>
      </a:lvl1pPr>
      <a:lvl2pPr marL="0" marR="0" indent="2286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all" spc="2310" baseline="0">
          <a:ln>
            <a:noFill/>
          </a:ln>
          <a:solidFill>
            <a:srgbClr val="1A2224"/>
          </a:solidFill>
          <a:uFillTx/>
          <a:latin typeface="+mn-lt"/>
          <a:ea typeface="+mn-ea"/>
          <a:cs typeface="+mn-cs"/>
          <a:sym typeface="Open Sans Extrabold"/>
        </a:defRPr>
      </a:lvl2pPr>
      <a:lvl3pPr marL="0" marR="0" indent="4572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all" spc="2310" baseline="0">
          <a:ln>
            <a:noFill/>
          </a:ln>
          <a:solidFill>
            <a:srgbClr val="1A2224"/>
          </a:solidFill>
          <a:uFillTx/>
          <a:latin typeface="+mn-lt"/>
          <a:ea typeface="+mn-ea"/>
          <a:cs typeface="+mn-cs"/>
          <a:sym typeface="Open Sans Extrabold"/>
        </a:defRPr>
      </a:lvl3pPr>
      <a:lvl4pPr marL="0" marR="0" indent="6858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all" spc="2310" baseline="0">
          <a:ln>
            <a:noFill/>
          </a:ln>
          <a:solidFill>
            <a:srgbClr val="1A2224"/>
          </a:solidFill>
          <a:uFillTx/>
          <a:latin typeface="+mn-lt"/>
          <a:ea typeface="+mn-ea"/>
          <a:cs typeface="+mn-cs"/>
          <a:sym typeface="Open Sans Extrabold"/>
        </a:defRPr>
      </a:lvl4pPr>
      <a:lvl5pPr marL="0" marR="0" indent="9144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all" spc="2310" baseline="0">
          <a:ln>
            <a:noFill/>
          </a:ln>
          <a:solidFill>
            <a:srgbClr val="1A2224"/>
          </a:solidFill>
          <a:uFillTx/>
          <a:latin typeface="+mn-lt"/>
          <a:ea typeface="+mn-ea"/>
          <a:cs typeface="+mn-cs"/>
          <a:sym typeface="Open Sans Extrabold"/>
        </a:defRPr>
      </a:lvl5pPr>
      <a:lvl6pPr marL="0" marR="0" indent="11430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all" spc="2310" baseline="0">
          <a:ln>
            <a:noFill/>
          </a:ln>
          <a:solidFill>
            <a:srgbClr val="1A2224"/>
          </a:solidFill>
          <a:uFillTx/>
          <a:latin typeface="+mn-lt"/>
          <a:ea typeface="+mn-ea"/>
          <a:cs typeface="+mn-cs"/>
          <a:sym typeface="Open Sans Extrabold"/>
        </a:defRPr>
      </a:lvl6pPr>
      <a:lvl7pPr marL="0" marR="0" indent="13716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all" spc="2310" baseline="0">
          <a:ln>
            <a:noFill/>
          </a:ln>
          <a:solidFill>
            <a:srgbClr val="1A2224"/>
          </a:solidFill>
          <a:uFillTx/>
          <a:latin typeface="+mn-lt"/>
          <a:ea typeface="+mn-ea"/>
          <a:cs typeface="+mn-cs"/>
          <a:sym typeface="Open Sans Extrabold"/>
        </a:defRPr>
      </a:lvl7pPr>
      <a:lvl8pPr marL="0" marR="0" indent="16002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all" spc="2310" baseline="0">
          <a:ln>
            <a:noFill/>
          </a:ln>
          <a:solidFill>
            <a:srgbClr val="1A2224"/>
          </a:solidFill>
          <a:uFillTx/>
          <a:latin typeface="+mn-lt"/>
          <a:ea typeface="+mn-ea"/>
          <a:cs typeface="+mn-cs"/>
          <a:sym typeface="Open Sans Extrabold"/>
        </a:defRPr>
      </a:lvl8pPr>
      <a:lvl9pPr marL="0" marR="0" indent="18288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all" spc="2310" baseline="0">
          <a:ln>
            <a:noFill/>
          </a:ln>
          <a:solidFill>
            <a:srgbClr val="1A2224"/>
          </a:solidFill>
          <a:uFillTx/>
          <a:latin typeface="+mn-lt"/>
          <a:ea typeface="+mn-ea"/>
          <a:cs typeface="+mn-cs"/>
          <a:sym typeface="Open Sans Extrabold"/>
        </a:defRPr>
      </a:lvl9pPr>
    </p:titleStyle>
    <p:bodyStyle>
      <a:lvl1pPr marL="26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54545">
          <a:ln>
            <a:noFill/>
          </a:ln>
          <a:solidFill>
            <a:srgbClr val="696B6B"/>
          </a:solidFill>
          <a:uFillTx/>
          <a:latin typeface="Roboto" pitchFamily="2" charset="0"/>
          <a:ea typeface="Roboto" pitchFamily="2" charset="0"/>
          <a:cs typeface="+mj-cs"/>
          <a:sym typeface="Open Sans"/>
        </a:defRPr>
      </a:lvl1pPr>
      <a:lvl2pPr marL="903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54545">
          <a:ln>
            <a:noFill/>
          </a:ln>
          <a:solidFill>
            <a:srgbClr val="696B6B"/>
          </a:solidFill>
          <a:uFillTx/>
          <a:latin typeface="Roboto" pitchFamily="2" charset="0"/>
          <a:ea typeface="Roboto" pitchFamily="2" charset="0"/>
          <a:cs typeface="+mj-cs"/>
          <a:sym typeface="Open Sans"/>
        </a:defRPr>
      </a:lvl2pPr>
      <a:lvl3pPr marL="153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54545">
          <a:ln>
            <a:noFill/>
          </a:ln>
          <a:solidFill>
            <a:srgbClr val="696B6B"/>
          </a:solidFill>
          <a:uFillTx/>
          <a:latin typeface="Roboto" pitchFamily="2" charset="0"/>
          <a:ea typeface="Roboto" pitchFamily="2" charset="0"/>
          <a:cs typeface="+mj-cs"/>
          <a:sym typeface="Open Sans"/>
        </a:defRPr>
      </a:lvl3pPr>
      <a:lvl4pPr marL="2173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54545">
          <a:ln>
            <a:noFill/>
          </a:ln>
          <a:solidFill>
            <a:srgbClr val="696B6B"/>
          </a:solidFill>
          <a:uFillTx/>
          <a:latin typeface="Roboto" pitchFamily="2" charset="0"/>
          <a:ea typeface="Roboto" pitchFamily="2" charset="0"/>
          <a:cs typeface="+mj-cs"/>
          <a:sym typeface="Open Sans"/>
        </a:defRPr>
      </a:lvl4pPr>
      <a:lvl5pPr marL="280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54545">
          <a:ln>
            <a:noFill/>
          </a:ln>
          <a:solidFill>
            <a:srgbClr val="696B6B"/>
          </a:solidFill>
          <a:uFillTx/>
          <a:latin typeface="Roboto" pitchFamily="2" charset="0"/>
          <a:ea typeface="Roboto" pitchFamily="2" charset="0"/>
          <a:cs typeface="+mj-cs"/>
          <a:sym typeface="Open Sans"/>
        </a:defRPr>
      </a:lvl5pPr>
      <a:lvl6pPr marL="3443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54545">
          <a:ln>
            <a:noFill/>
          </a:ln>
          <a:solidFill>
            <a:srgbClr val="696B6B"/>
          </a:solidFill>
          <a:uFillTx/>
          <a:latin typeface="+mj-lt"/>
          <a:ea typeface="+mj-ea"/>
          <a:cs typeface="+mj-cs"/>
          <a:sym typeface="Open Sans"/>
        </a:defRPr>
      </a:lvl6pPr>
      <a:lvl7pPr marL="407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54545">
          <a:ln>
            <a:noFill/>
          </a:ln>
          <a:solidFill>
            <a:srgbClr val="696B6B"/>
          </a:solidFill>
          <a:uFillTx/>
          <a:latin typeface="+mj-lt"/>
          <a:ea typeface="+mj-ea"/>
          <a:cs typeface="+mj-cs"/>
          <a:sym typeface="Open Sans"/>
        </a:defRPr>
      </a:lvl7pPr>
      <a:lvl8pPr marL="4713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54545">
          <a:ln>
            <a:noFill/>
          </a:ln>
          <a:solidFill>
            <a:srgbClr val="696B6B"/>
          </a:solidFill>
          <a:uFillTx/>
          <a:latin typeface="+mj-lt"/>
          <a:ea typeface="+mj-ea"/>
          <a:cs typeface="+mj-cs"/>
          <a:sym typeface="Open Sans"/>
        </a:defRPr>
      </a:lvl8pPr>
      <a:lvl9pPr marL="5348653" marR="0" indent="-268653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200" b="0" i="0" u="none" strike="noStrike" cap="none" spc="0" baseline="54545">
          <a:ln>
            <a:noFill/>
          </a:ln>
          <a:solidFill>
            <a:srgbClr val="696B6B"/>
          </a:solidFill>
          <a:uFillTx/>
          <a:latin typeface="+mj-lt"/>
          <a:ea typeface="+mj-ea"/>
          <a:cs typeface="+mj-cs"/>
          <a:sym typeface="Open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0"/>
            <a:ext cx="24280234" cy="13785083"/>
          </a:xfrm>
          <a:prstGeom prst="rect">
            <a:avLst/>
          </a:prstGeom>
        </p:spPr>
      </p:pic>
      <p:sp>
        <p:nvSpPr>
          <p:cNvPr id="38" name="Shape 38"/>
          <p:cNvSpPr/>
          <p:nvPr/>
        </p:nvSpPr>
        <p:spPr>
          <a:xfrm>
            <a:off x="-19327" y="0"/>
            <a:ext cx="24422650" cy="1378508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34267">
                <a:schemeClr val="accent2">
                  <a:alpha val="80000"/>
                </a:schemeClr>
              </a:gs>
              <a:gs pos="68294">
                <a:schemeClr val="accent3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285445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4726823" y="6073562"/>
            <a:ext cx="14930349" cy="2906949"/>
            <a:chOff x="9069031" y="7103033"/>
            <a:chExt cx="9656811" cy="1856608"/>
          </a:xfrm>
        </p:grpSpPr>
        <p:sp>
          <p:nvSpPr>
            <p:cNvPr id="40" name="Shape 40"/>
            <p:cNvSpPr/>
            <p:nvPr/>
          </p:nvSpPr>
          <p:spPr>
            <a:xfrm>
              <a:off x="10131984" y="8618919"/>
              <a:ext cx="7623019" cy="3407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ctr">
                <a:defRPr cap="all" spc="395">
                  <a:solidFill>
                    <a:srgbClr val="FFFFFF"/>
                  </a:solidFill>
                </a:defRPr>
              </a:lvl1pPr>
            </a:lstStyle>
            <a:p>
              <a:r>
                <a:rPr lang="en-US" sz="2800" baseline="0" dirty="0"/>
                <a:t>Adventure loyalty program</a:t>
              </a:r>
              <a:endParaRPr lang="ru-RU" sz="2800" baseline="0" dirty="0" smtClean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9069031" y="7103033"/>
              <a:ext cx="9656811" cy="16414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ctr">
                <a:defRPr sz="10000" b="1" cap="all" spc="999" baseline="0">
                  <a:solidFill>
                    <a:srgbClr val="FFFFFF"/>
                  </a:solidFill>
                </a:defRPr>
              </a:lvl1pPr>
            </a:lstStyle>
            <a:p>
              <a:r>
                <a:rPr lang="en-US" dirty="0" err="1" smtClean="0"/>
                <a:t>Herecooles</a:t>
              </a:r>
              <a:endParaRPr dirty="0"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498" y="4316566"/>
            <a:ext cx="1756997" cy="175699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12005435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000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2" t="2913" r="21979" b="3207"/>
          <a:stretch/>
        </p:blipFill>
        <p:spPr>
          <a:xfrm>
            <a:off x="15379358" y="-19051"/>
            <a:ext cx="12611101" cy="13735051"/>
          </a:xfrm>
          <a:noFill/>
        </p:spPr>
      </p:pic>
      <p:sp>
        <p:nvSpPr>
          <p:cNvPr id="569" name="Shape 569"/>
          <p:cNvSpPr/>
          <p:nvPr/>
        </p:nvSpPr>
        <p:spPr>
          <a:xfrm>
            <a:off x="-18706" y="3488195"/>
            <a:ext cx="377502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000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1910930" y="2699365"/>
            <a:ext cx="9430368" cy="9203753"/>
            <a:chOff x="1910930" y="2699365"/>
            <a:chExt cx="9430368" cy="9203753"/>
          </a:xfrm>
        </p:grpSpPr>
        <p:sp>
          <p:nvSpPr>
            <p:cNvPr id="10" name="Shape 557"/>
            <p:cNvSpPr/>
            <p:nvPr/>
          </p:nvSpPr>
          <p:spPr>
            <a:xfrm>
              <a:off x="1910930" y="2699365"/>
              <a:ext cx="9430368" cy="44360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80000"/>
                </a:lnSpc>
                <a:defRPr sz="10000" b="1" baseline="0">
                  <a:solidFill>
                    <a:srgbClr val="292B3A"/>
                  </a:solidFill>
                </a:defRPr>
              </a:lvl1pPr>
            </a:lstStyle>
            <a:p>
              <a:r>
                <a:rPr lang="ru-RU" sz="8800" dirty="0" smtClean="0">
                  <a:latin typeface="Roboto" pitchFamily="2" charset="0"/>
                  <a:ea typeface="Roboto" pitchFamily="2" charset="0"/>
                </a:rPr>
                <a:t>Продажа</a:t>
              </a:r>
            </a:p>
            <a:p>
              <a:r>
                <a:rPr lang="ru-RU" sz="8800" dirty="0" smtClean="0">
                  <a:latin typeface="Roboto" pitchFamily="2" charset="0"/>
                  <a:ea typeface="Roboto" pitchFamily="2" charset="0"/>
                </a:rPr>
                <a:t>программы лояльности</a:t>
              </a:r>
            </a:p>
            <a:p>
              <a:r>
                <a:rPr lang="ru-RU" sz="8800" dirty="0" smtClean="0">
                  <a:latin typeface="Roboto" pitchFamily="2" charset="0"/>
                  <a:ea typeface="Roboto" pitchFamily="2" charset="0"/>
                </a:rPr>
                <a:t>для заведений</a:t>
              </a:r>
              <a:endParaRPr sz="88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1" name="Shape 558"/>
            <p:cNvSpPr/>
            <p:nvPr/>
          </p:nvSpPr>
          <p:spPr>
            <a:xfrm>
              <a:off x="1910930" y="7535636"/>
              <a:ext cx="9176170" cy="4367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t"/>
            <a:lstStyle/>
            <a:p>
              <a:r>
                <a:rPr lang="en-US" sz="3600" baseline="0" dirty="0" err="1" smtClean="0">
                  <a:latin typeface="Roboto" pitchFamily="2" charset="0"/>
                  <a:ea typeface="Roboto" pitchFamily="2" charset="0"/>
                </a:rPr>
                <a:t>Herecooles</a:t>
              </a:r>
              <a:r>
                <a:rPr lang="en-US" sz="3600" baseline="0" dirty="0" smtClean="0">
                  <a:latin typeface="Roboto" pitchFamily="2" charset="0"/>
                  <a:ea typeface="Roboto" pitchFamily="2" charset="0"/>
                </a:rPr>
                <a:t> </a:t>
              </a:r>
              <a:r>
                <a:rPr lang="ru-RU" sz="3600" baseline="0" dirty="0" smtClean="0">
                  <a:latin typeface="Roboto" pitchFamily="2" charset="0"/>
                  <a:ea typeface="Roboto" pitchFamily="2" charset="0"/>
                </a:rPr>
                <a:t>предоставляет готовую программу лояльности для заведений, с помощью которой они смогут приобрести новых клиентов и повысить заинтересованность имеющихся. Без необходимости заказывать разработку с нуля и с ежемесячной платой платформе за использование.</a:t>
              </a:r>
            </a:p>
          </p:txBody>
        </p:sp>
      </p:grpSp>
      <p:sp>
        <p:nvSpPr>
          <p:cNvPr id="568" name="Shape 568"/>
          <p:cNvSpPr/>
          <p:nvPr/>
        </p:nvSpPr>
        <p:spPr>
          <a:xfrm>
            <a:off x="11997544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1000"/>
                </a:schemeClr>
              </a:gs>
              <a:gs pos="33000">
                <a:schemeClr val="accent2">
                  <a:alpha val="52000"/>
                </a:schemeClr>
              </a:gs>
              <a:gs pos="66784">
                <a:schemeClr val="accent3">
                  <a:alpha val="50000"/>
                </a:schemeClr>
              </a:gs>
              <a:gs pos="100000">
                <a:schemeClr val="accent4">
                  <a:alpha val="47000"/>
                </a:scheme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3256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0"/>
            <a:ext cx="24280234" cy="13785083"/>
          </a:xfrm>
          <a:prstGeom prst="rect">
            <a:avLst/>
          </a:prstGeom>
        </p:spPr>
      </p:pic>
      <p:sp>
        <p:nvSpPr>
          <p:cNvPr id="38" name="Shape 38"/>
          <p:cNvSpPr/>
          <p:nvPr/>
        </p:nvSpPr>
        <p:spPr>
          <a:xfrm>
            <a:off x="-19327" y="0"/>
            <a:ext cx="24422650" cy="1378508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34267">
                <a:schemeClr val="accent2">
                  <a:alpha val="80000"/>
                </a:schemeClr>
              </a:gs>
              <a:gs pos="68294">
                <a:schemeClr val="accent3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285445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7012695" y="6537880"/>
            <a:ext cx="1035860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0000" b="1" cap="all" spc="999" baseline="0">
                <a:solidFill>
                  <a:srgbClr val="FFFFFF"/>
                </a:solidFill>
              </a:defRPr>
            </a:lvl1pPr>
          </a:lstStyle>
          <a:p>
            <a:r>
              <a:rPr lang="ru-RU" spc="0" dirty="0" smtClean="0">
                <a:latin typeface="Roboto" pitchFamily="2" charset="0"/>
                <a:ea typeface="Roboto" pitchFamily="2" charset="0"/>
              </a:rPr>
              <a:t>Для компаний</a:t>
            </a:r>
            <a:endParaRPr spc="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498" y="4316566"/>
            <a:ext cx="1756997" cy="17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629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5527481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968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1" r="28081"/>
          <a:stretch>
            <a:fillRect/>
          </a:stretch>
        </p:blipFill>
        <p:spPr>
          <a:xfrm>
            <a:off x="-93663" y="-26988"/>
            <a:ext cx="9036051" cy="13742988"/>
          </a:xfrm>
        </p:spPr>
      </p:pic>
      <p:grpSp>
        <p:nvGrpSpPr>
          <p:cNvPr id="5" name="Group 4"/>
          <p:cNvGrpSpPr/>
          <p:nvPr/>
        </p:nvGrpSpPr>
        <p:grpSpPr>
          <a:xfrm>
            <a:off x="14019079" y="3007814"/>
            <a:ext cx="9430368" cy="8552404"/>
            <a:chOff x="14019079" y="3007814"/>
            <a:chExt cx="9430368" cy="8552404"/>
          </a:xfrm>
        </p:grpSpPr>
        <p:sp>
          <p:nvSpPr>
            <p:cNvPr id="557" name="Shape 557"/>
            <p:cNvSpPr/>
            <p:nvPr/>
          </p:nvSpPr>
          <p:spPr>
            <a:xfrm>
              <a:off x="14019079" y="3007814"/>
              <a:ext cx="9430368" cy="38191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80000"/>
                </a:lnSpc>
                <a:defRPr sz="10000" b="1" baseline="0">
                  <a:solidFill>
                    <a:srgbClr val="292B3A"/>
                  </a:solidFill>
                </a:defRPr>
              </a:lvl1pPr>
            </a:lstStyle>
            <a:p>
              <a:r>
                <a:rPr lang="ru-RU" dirty="0" smtClean="0">
                  <a:latin typeface="Roboto" pitchFamily="2" charset="0"/>
                  <a:ea typeface="Roboto" pitchFamily="2" charset="0"/>
                </a:rPr>
                <a:t>Повышение лояльности клиентов</a:t>
              </a:r>
              <a:endParaRPr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14041096" y="7192736"/>
              <a:ext cx="8527159" cy="4367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t"/>
            <a:lstStyle/>
            <a:p>
              <a:r>
                <a:rPr lang="ru-RU" sz="3600" baseline="0" dirty="0" smtClean="0">
                  <a:latin typeface="Roboto" pitchFamily="2" charset="0"/>
                  <a:ea typeface="Roboto" pitchFamily="2" charset="0"/>
                </a:rPr>
                <a:t>Программа лояльности формирует позитивное отношение клиента к заведению и повышает шансы того, что он вернется за новой покупкой или заказом  </a:t>
              </a:r>
              <a:endParaRPr sz="3600" dirty="0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560" name="Shape 560"/>
          <p:cNvSpPr/>
          <p:nvPr/>
        </p:nvSpPr>
        <p:spPr>
          <a:xfrm>
            <a:off x="24080936" y="3488195"/>
            <a:ext cx="377502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968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5527481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1000"/>
                </a:schemeClr>
              </a:gs>
              <a:gs pos="33968">
                <a:schemeClr val="accent2">
                  <a:alpha val="51000"/>
                </a:schemeClr>
              </a:gs>
              <a:gs pos="66784">
                <a:schemeClr val="accent3">
                  <a:alpha val="49000"/>
                </a:schemeClr>
              </a:gs>
              <a:gs pos="100000">
                <a:schemeClr val="accent4">
                  <a:alpha val="49000"/>
                </a:scheme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9532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12005435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000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0" r="26680"/>
          <a:stretch>
            <a:fillRect/>
          </a:stretch>
        </p:blipFill>
        <p:spPr>
          <a:xfrm>
            <a:off x="15357475" y="-26988"/>
            <a:ext cx="9026525" cy="13769976"/>
          </a:xfrm>
          <a:noFill/>
        </p:spPr>
      </p:pic>
      <p:sp>
        <p:nvSpPr>
          <p:cNvPr id="569" name="Shape 569"/>
          <p:cNvSpPr/>
          <p:nvPr/>
        </p:nvSpPr>
        <p:spPr>
          <a:xfrm>
            <a:off x="-18706" y="3488195"/>
            <a:ext cx="377502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000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1910930" y="3777127"/>
            <a:ext cx="9430368" cy="7116341"/>
            <a:chOff x="1910930" y="3777127"/>
            <a:chExt cx="9430368" cy="7116341"/>
          </a:xfrm>
        </p:grpSpPr>
        <p:sp>
          <p:nvSpPr>
            <p:cNvPr id="10" name="Shape 557"/>
            <p:cNvSpPr/>
            <p:nvPr/>
          </p:nvSpPr>
          <p:spPr>
            <a:xfrm>
              <a:off x="1910930" y="3777127"/>
              <a:ext cx="9430368" cy="22805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80000"/>
                </a:lnSpc>
                <a:defRPr sz="10000" b="1" baseline="0">
                  <a:solidFill>
                    <a:srgbClr val="292B3A"/>
                  </a:solidFill>
                </a:defRPr>
              </a:lvl1pPr>
            </a:lstStyle>
            <a:p>
              <a:r>
                <a:rPr lang="ru-RU" sz="8800" dirty="0" smtClean="0">
                  <a:latin typeface="Roboto" pitchFamily="2" charset="0"/>
                  <a:ea typeface="Roboto" pitchFamily="2" charset="0"/>
                </a:rPr>
                <a:t>Привлечение</a:t>
              </a:r>
            </a:p>
            <a:p>
              <a:r>
                <a:rPr lang="ru-RU" sz="8800" dirty="0" smtClean="0">
                  <a:latin typeface="Roboto" pitchFamily="2" charset="0"/>
                  <a:ea typeface="Roboto" pitchFamily="2" charset="0"/>
                </a:rPr>
                <a:t>новых клиентов</a:t>
              </a:r>
              <a:endParaRPr sz="88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1" name="Shape 558"/>
            <p:cNvSpPr/>
            <p:nvPr/>
          </p:nvSpPr>
          <p:spPr>
            <a:xfrm>
              <a:off x="1910930" y="6525986"/>
              <a:ext cx="8527159" cy="4367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t"/>
            <a:lstStyle/>
            <a:p>
              <a:r>
                <a:rPr lang="ru-RU" sz="3600" baseline="0" dirty="0" smtClean="0">
                  <a:latin typeface="Roboto" pitchFamily="2" charset="0"/>
                  <a:ea typeface="Roboto" pitchFamily="2" charset="0"/>
                </a:rPr>
                <a:t>Ваше заведение будет отображаться в маршруте </a:t>
              </a:r>
              <a:r>
                <a:rPr lang="ru-RU" sz="3600" baseline="0" dirty="0" err="1" smtClean="0">
                  <a:latin typeface="Roboto" pitchFamily="2" charset="0"/>
                  <a:ea typeface="Roboto" pitchFamily="2" charset="0"/>
                </a:rPr>
                <a:t>квеста</a:t>
              </a:r>
              <a:r>
                <a:rPr lang="ru-RU" sz="3600" baseline="0" dirty="0">
                  <a:latin typeface="Roboto" pitchFamily="2" charset="0"/>
                  <a:ea typeface="Roboto" pitchFamily="2" charset="0"/>
                </a:rPr>
                <a:t> </a:t>
              </a:r>
              <a:r>
                <a:rPr lang="ru-RU" sz="3600" baseline="0" dirty="0" smtClean="0">
                  <a:latin typeface="Roboto" pitchFamily="2" charset="0"/>
                  <a:ea typeface="Roboto" pitchFamily="2" charset="0"/>
                </a:rPr>
                <a:t>для пользователей, указавших вашу тематику в качестве интересной им. Никакой рекламы впустую!</a:t>
              </a:r>
            </a:p>
          </p:txBody>
        </p:sp>
      </p:grpSp>
      <p:sp>
        <p:nvSpPr>
          <p:cNvPr id="568" name="Shape 568"/>
          <p:cNvSpPr/>
          <p:nvPr/>
        </p:nvSpPr>
        <p:spPr>
          <a:xfrm>
            <a:off x="11997544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1000"/>
                </a:schemeClr>
              </a:gs>
              <a:gs pos="33000">
                <a:schemeClr val="accent2">
                  <a:alpha val="52000"/>
                </a:schemeClr>
              </a:gs>
              <a:gs pos="66784">
                <a:schemeClr val="accent3">
                  <a:alpha val="50000"/>
                </a:schemeClr>
              </a:gs>
              <a:gs pos="100000">
                <a:schemeClr val="accent4">
                  <a:alpha val="47000"/>
                </a:scheme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496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5527481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968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42"/>
          <a:stretch/>
        </p:blipFill>
        <p:spPr>
          <a:xfrm>
            <a:off x="-5046663" y="12009"/>
            <a:ext cx="14228763" cy="13716000"/>
          </a:xfrm>
        </p:spPr>
      </p:pic>
      <p:grpSp>
        <p:nvGrpSpPr>
          <p:cNvPr id="5" name="Group 4"/>
          <p:cNvGrpSpPr/>
          <p:nvPr/>
        </p:nvGrpSpPr>
        <p:grpSpPr>
          <a:xfrm>
            <a:off x="14019079" y="3013072"/>
            <a:ext cx="9430368" cy="8547146"/>
            <a:chOff x="14019079" y="3013072"/>
            <a:chExt cx="9430368" cy="8547146"/>
          </a:xfrm>
        </p:grpSpPr>
        <p:sp>
          <p:nvSpPr>
            <p:cNvPr id="557" name="Shape 557"/>
            <p:cNvSpPr/>
            <p:nvPr/>
          </p:nvSpPr>
          <p:spPr>
            <a:xfrm>
              <a:off x="14019079" y="3013072"/>
              <a:ext cx="9430368" cy="38086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80000"/>
                </a:lnSpc>
                <a:defRPr sz="10000" b="1" baseline="0">
                  <a:solidFill>
                    <a:srgbClr val="292B3A"/>
                  </a:solidFill>
                </a:defRPr>
              </a:lvl1pPr>
            </a:lstStyle>
            <a:p>
              <a:r>
                <a:rPr lang="ru-RU" dirty="0" smtClean="0">
                  <a:latin typeface="Roboto" pitchFamily="2" charset="0"/>
                  <a:ea typeface="Roboto" pitchFamily="2" charset="0"/>
                </a:rPr>
                <a:t>Узнаваемость и имидж компании</a:t>
              </a:r>
              <a:endParaRPr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14041096" y="7192736"/>
              <a:ext cx="8527159" cy="4367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t"/>
            <a:lstStyle/>
            <a:p>
              <a:r>
                <a:rPr lang="ru-RU" sz="3200" baseline="0" dirty="0" smtClean="0"/>
                <a:t>Клиенты ценят компании, которые общаются с ними на одном языке и готовы предложить новый, интересный и уникальный контент</a:t>
              </a:r>
              <a:endParaRPr sz="3200" dirty="0"/>
            </a:p>
          </p:txBody>
        </p:sp>
      </p:grpSp>
      <p:sp>
        <p:nvSpPr>
          <p:cNvPr id="560" name="Shape 560"/>
          <p:cNvSpPr/>
          <p:nvPr/>
        </p:nvSpPr>
        <p:spPr>
          <a:xfrm>
            <a:off x="24080936" y="3488195"/>
            <a:ext cx="377502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968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5527481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1000"/>
                </a:schemeClr>
              </a:gs>
              <a:gs pos="33968">
                <a:schemeClr val="accent2">
                  <a:alpha val="51000"/>
                </a:schemeClr>
              </a:gs>
              <a:gs pos="66784">
                <a:schemeClr val="accent3">
                  <a:alpha val="49000"/>
                </a:schemeClr>
              </a:gs>
              <a:gs pos="100000">
                <a:schemeClr val="accent4">
                  <a:alpha val="49000"/>
                </a:scheme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1970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r="7553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988" name="Shape 988"/>
          <p:cNvSpPr/>
          <p:nvPr/>
        </p:nvSpPr>
        <p:spPr>
          <a:xfrm flipV="1">
            <a:off x="12192000" y="10425633"/>
            <a:ext cx="1" cy="4861810"/>
          </a:xfrm>
          <a:prstGeom prst="line">
            <a:avLst/>
          </a:prstGeom>
          <a:ln w="25400">
            <a:solidFill>
              <a:srgbClr val="F0F0F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6669523" y="-884729"/>
            <a:ext cx="11044954" cy="11620612"/>
            <a:chOff x="6669523" y="-884729"/>
            <a:chExt cx="11044954" cy="11620612"/>
          </a:xfrm>
        </p:grpSpPr>
        <p:sp>
          <p:nvSpPr>
            <p:cNvPr id="989" name="Shape 989"/>
            <p:cNvSpPr/>
            <p:nvPr/>
          </p:nvSpPr>
          <p:spPr>
            <a:xfrm>
              <a:off x="6669523" y="-884729"/>
              <a:ext cx="11044954" cy="11620612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34860">
                  <a:schemeClr val="accent2"/>
                </a:gs>
                <a:gs pos="65657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 w="12700">
              <a:miter lim="400000"/>
            </a:ln>
            <a:effectLst>
              <a:outerShdw blurRad="330200" dist="117724" dir="5400000" rotWithShape="0">
                <a:srgbClr val="000000">
                  <a:alpha val="32001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2140672" y="8618487"/>
              <a:ext cx="102656" cy="187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ctr">
                <a:lnSpc>
                  <a:spcPct val="10000"/>
                </a:lnSpc>
                <a:defRPr sz="1900" b="1" cap="all" baseline="0">
                  <a:solidFill>
                    <a:srgbClr val="FFFFFF"/>
                  </a:solidFill>
                </a:defRPr>
              </a:lvl1pPr>
            </a:lstStyle>
            <a:p>
              <a:endParaRPr dirty="0"/>
            </a:p>
          </p:txBody>
        </p:sp>
        <p:sp>
          <p:nvSpPr>
            <p:cNvPr id="993" name="Shape 993"/>
            <p:cNvSpPr/>
            <p:nvPr/>
          </p:nvSpPr>
          <p:spPr>
            <a:xfrm flipV="1">
              <a:off x="12184595" y="0"/>
              <a:ext cx="0" cy="1956993"/>
            </a:xfrm>
            <a:prstGeom prst="line">
              <a:avLst/>
            </a:prstGeom>
            <a:ln w="25400">
              <a:solidFill>
                <a:srgbClr val="F0F0F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12" name="Group 1"/>
          <p:cNvGrpSpPr/>
          <p:nvPr/>
        </p:nvGrpSpPr>
        <p:grpSpPr>
          <a:xfrm>
            <a:off x="5871525" y="5398736"/>
            <a:ext cx="12640952" cy="2409888"/>
            <a:chOff x="9982712" y="6575162"/>
            <a:chExt cx="9656811" cy="1885096"/>
          </a:xfrm>
        </p:grpSpPr>
        <p:sp>
          <p:nvSpPr>
            <p:cNvPr id="13" name="Shape 40"/>
            <p:cNvSpPr/>
            <p:nvPr/>
          </p:nvSpPr>
          <p:spPr>
            <a:xfrm>
              <a:off x="10999606" y="8119536"/>
              <a:ext cx="7623019" cy="3407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ctr">
                <a:defRPr cap="all" spc="395">
                  <a:solidFill>
                    <a:srgbClr val="FFFFFF"/>
                  </a:solidFill>
                </a:defRPr>
              </a:lvl1pPr>
            </a:lstStyle>
            <a:p>
              <a:r>
                <a:rPr lang="en-US" sz="2800" baseline="0" dirty="0"/>
                <a:t>Adventure loyalty program</a:t>
              </a:r>
              <a:endParaRPr lang="ru-RU" sz="2800" baseline="0" dirty="0" smtClean="0"/>
            </a:p>
          </p:txBody>
        </p:sp>
        <p:sp>
          <p:nvSpPr>
            <p:cNvPr id="14" name="Shape 44"/>
            <p:cNvSpPr/>
            <p:nvPr/>
          </p:nvSpPr>
          <p:spPr>
            <a:xfrm>
              <a:off x="9982712" y="6575162"/>
              <a:ext cx="9656811" cy="16414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ctr">
                <a:defRPr sz="10000" b="1" cap="all" spc="999" baseline="0">
                  <a:solidFill>
                    <a:srgbClr val="FFFFFF"/>
                  </a:solidFill>
                </a:defRPr>
              </a:lvl1pPr>
            </a:lstStyle>
            <a:p>
              <a:r>
                <a:rPr lang="en-US" dirty="0" err="1" smtClean="0"/>
                <a:t>Herecooles</a:t>
              </a:r>
              <a:endParaRPr dirty="0"/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208" y="3744745"/>
            <a:ext cx="1487582" cy="1487582"/>
          </a:xfrm>
          <a:prstGeom prst="rect">
            <a:avLst/>
          </a:prstGeom>
        </p:spPr>
      </p:pic>
      <p:grpSp>
        <p:nvGrpSpPr>
          <p:cNvPr id="4" name="Группа 3"/>
          <p:cNvGrpSpPr/>
          <p:nvPr/>
        </p:nvGrpSpPr>
        <p:grpSpPr>
          <a:xfrm>
            <a:off x="7253987" y="7522523"/>
            <a:ext cx="9978679" cy="2672091"/>
            <a:chOff x="7253987" y="7522523"/>
            <a:chExt cx="9978679" cy="2672091"/>
          </a:xfrm>
        </p:grpSpPr>
        <p:sp>
          <p:nvSpPr>
            <p:cNvPr id="16" name="Shape 40"/>
            <p:cNvSpPr/>
            <p:nvPr/>
          </p:nvSpPr>
          <p:spPr>
            <a:xfrm>
              <a:off x="7253987" y="9661135"/>
              <a:ext cx="9978679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ctr">
                <a:defRPr cap="all" spc="395">
                  <a:solidFill>
                    <a:srgbClr val="FFFFFF"/>
                  </a:solidFill>
                </a:defRPr>
              </a:lvl1pPr>
            </a:lstStyle>
            <a:p>
              <a:r>
                <a:rPr lang="en-US" sz="2800" cap="none" spc="0" baseline="0" dirty="0" smtClean="0">
                  <a:solidFill>
                    <a:schemeClr val="tx1"/>
                  </a:solidFill>
                  <a:latin typeface="Roboto" pitchFamily="2" charset="0"/>
                  <a:ea typeface="Roboto" pitchFamily="2" charset="0"/>
                </a:rPr>
                <a:t>github.com/solomon89/</a:t>
              </a:r>
              <a:r>
                <a:rPr lang="en-US" sz="2800" cap="none" spc="0" baseline="0" dirty="0" err="1" smtClean="0">
                  <a:solidFill>
                    <a:schemeClr val="tx1"/>
                  </a:solidFill>
                  <a:latin typeface="Roboto" pitchFamily="2" charset="0"/>
                  <a:ea typeface="Roboto" pitchFamily="2" charset="0"/>
                </a:rPr>
                <a:t>herecooles</a:t>
              </a:r>
              <a:endParaRPr lang="ru-RU" sz="2800" cap="none" spc="0" baseline="0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2254" y="7522523"/>
              <a:ext cx="4882146" cy="2441073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10530311" y="2508816"/>
            <a:ext cx="32720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Команда</a:t>
            </a:r>
          </a:p>
          <a:p>
            <a:pPr algn="ctr"/>
            <a:r>
              <a:rPr lang="ru-RU" sz="2400" b="1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«КОД ШРЕДИНГЕРА»</a:t>
            </a:r>
            <a:endParaRPr lang="ru-RU" sz="2400" b="1" baseline="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91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8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2" y="-69083"/>
            <a:ext cx="24332117" cy="13785083"/>
          </a:xfrm>
          <a:prstGeom prst="rect">
            <a:avLst/>
          </a:prstGeom>
          <a:solidFill>
            <a:schemeClr val="bg1">
              <a:alpha val="29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0" y="-69083"/>
            <a:ext cx="25184100" cy="13975583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1459158" y="1848906"/>
            <a:ext cx="21465684" cy="1356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10000" b="1" baseline="0">
                <a:solidFill>
                  <a:srgbClr val="292B3A"/>
                </a:solidFill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Что умеет Геркулес?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3080231" y="3980120"/>
            <a:ext cx="18364250" cy="192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/>
          </a:lstStyle>
          <a:p>
            <a:r>
              <a:rPr lang="en-US" sz="4800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HERECOOLES — </a:t>
            </a:r>
            <a:r>
              <a:rPr lang="ru-RU" sz="4800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это </a:t>
            </a:r>
            <a:r>
              <a:rPr lang="ru-RU" sz="4800" baseline="0" dirty="0" err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квестовая</a:t>
            </a:r>
            <a:r>
              <a:rPr lang="ru-RU" sz="4800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программа лояльности </a:t>
            </a:r>
            <a:endParaRPr lang="en-US" sz="4800" baseline="0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sz="4800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с </a:t>
            </a:r>
            <a:r>
              <a:rPr lang="ru-RU" sz="4800" baseline="0" dirty="0" err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геолокацией</a:t>
            </a:r>
            <a:r>
              <a:rPr lang="ru-RU" sz="4800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на базе платформы </a:t>
            </a:r>
            <a:r>
              <a:rPr lang="en-US" sz="4800" baseline="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HERE</a:t>
            </a:r>
            <a:r>
              <a:rPr lang="ru-RU" sz="4800" baseline="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.</a:t>
            </a:r>
            <a:endParaRPr sz="4800" baseline="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68214" y="7041877"/>
            <a:ext cx="5073996" cy="4350132"/>
            <a:chOff x="1868214" y="7041877"/>
            <a:chExt cx="5073996" cy="4350132"/>
          </a:xfrm>
        </p:grpSpPr>
        <p:sp>
          <p:nvSpPr>
            <p:cNvPr id="611" name="Shape 611"/>
            <p:cNvSpPr/>
            <p:nvPr/>
          </p:nvSpPr>
          <p:spPr>
            <a:xfrm>
              <a:off x="5186825" y="9216942"/>
              <a:ext cx="1755385" cy="1"/>
            </a:xfrm>
            <a:prstGeom prst="line">
              <a:avLst/>
            </a:prstGeom>
            <a:ln w="25400">
              <a:solidFill>
                <a:srgbClr val="D5D9D9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1868214" y="7041877"/>
              <a:ext cx="4350131" cy="435013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2046805" y="8469195"/>
              <a:ext cx="3973479" cy="1426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3000" b="1" cap="all" spc="299" baseline="0">
                  <a:solidFill>
                    <a:srgbClr val="FFFFFF"/>
                  </a:solidFill>
                </a:defRPr>
              </a:lvl1pPr>
            </a:lstStyle>
            <a:p>
              <a:r>
                <a:rPr lang="ru-RU" sz="2800" dirty="0" smtClean="0">
                  <a:latin typeface="Roboto" pitchFamily="2" charset="0"/>
                  <a:ea typeface="Roboto" pitchFamily="2" charset="0"/>
                </a:rPr>
                <a:t>Выясняем</a:t>
              </a:r>
            </a:p>
            <a:p>
              <a:r>
                <a:rPr lang="ru-RU" sz="2800" dirty="0" smtClean="0">
                  <a:latin typeface="Roboto" pitchFamily="2" charset="0"/>
                  <a:ea typeface="Roboto" pitchFamily="2" charset="0"/>
                </a:rPr>
                <a:t>Предпочтения</a:t>
              </a:r>
            </a:p>
            <a:p>
              <a:r>
                <a:rPr lang="ru-RU" sz="2800" dirty="0" smtClean="0">
                  <a:latin typeface="Roboto" pitchFamily="2" charset="0"/>
                  <a:ea typeface="Roboto" pitchFamily="2" charset="0"/>
                </a:rPr>
                <a:t>пользователя</a:t>
              </a:r>
              <a:endParaRPr sz="2800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733176" y="7041877"/>
            <a:ext cx="5022993" cy="4350132"/>
            <a:chOff x="12733176" y="7041877"/>
            <a:chExt cx="5022993" cy="4350132"/>
          </a:xfrm>
        </p:grpSpPr>
        <p:sp>
          <p:nvSpPr>
            <p:cNvPr id="613" name="Shape 613"/>
            <p:cNvSpPr/>
            <p:nvPr/>
          </p:nvSpPr>
          <p:spPr>
            <a:xfrm>
              <a:off x="16000784" y="9216942"/>
              <a:ext cx="1755385" cy="1"/>
            </a:xfrm>
            <a:prstGeom prst="line">
              <a:avLst/>
            </a:prstGeom>
            <a:ln w="25400">
              <a:solidFill>
                <a:srgbClr val="D5D9D9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2733176" y="7041877"/>
              <a:ext cx="4350132" cy="435013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088057" y="8392251"/>
              <a:ext cx="3596828" cy="157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3000" b="1" cap="all" spc="299" baseline="0">
                  <a:solidFill>
                    <a:srgbClr val="FFFFFF"/>
                  </a:solidFill>
                </a:defRPr>
              </a:lvl1pPr>
            </a:lstStyle>
            <a:p>
              <a:r>
                <a:rPr lang="ru-RU" sz="2400" dirty="0" smtClean="0">
                  <a:latin typeface="Roboto" pitchFamily="2" charset="0"/>
                  <a:ea typeface="Roboto" pitchFamily="2" charset="0"/>
                </a:rPr>
                <a:t>Принимаем выполненные задания </a:t>
              </a:r>
            </a:p>
            <a:p>
              <a:r>
                <a:rPr lang="ru-RU" sz="2400" dirty="0" smtClean="0">
                  <a:latin typeface="Roboto" pitchFamily="2" charset="0"/>
                  <a:ea typeface="Roboto" pitchFamily="2" charset="0"/>
                </a:rPr>
                <a:t>с </a:t>
              </a:r>
              <a:r>
                <a:rPr lang="ru-RU" sz="2400" dirty="0" err="1" smtClean="0">
                  <a:latin typeface="Roboto" pitchFamily="2" charset="0"/>
                  <a:ea typeface="Roboto" pitchFamily="2" charset="0"/>
                </a:rPr>
                <a:t>геопозицией</a:t>
              </a:r>
              <a:endParaRPr sz="24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5" name="Shape 618"/>
            <p:cNvSpPr/>
            <p:nvPr/>
          </p:nvSpPr>
          <p:spPr>
            <a:xfrm>
              <a:off x="13088057" y="8534400"/>
              <a:ext cx="3714043" cy="2220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sz="32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165656" y="7041877"/>
            <a:ext cx="4350132" cy="4350132"/>
            <a:chOff x="18165656" y="7041877"/>
            <a:chExt cx="4350132" cy="4350132"/>
          </a:xfrm>
        </p:grpSpPr>
        <p:sp>
          <p:nvSpPr>
            <p:cNvPr id="628" name="Shape 628"/>
            <p:cNvSpPr/>
            <p:nvPr/>
          </p:nvSpPr>
          <p:spPr>
            <a:xfrm>
              <a:off x="18165656" y="7041877"/>
              <a:ext cx="4350132" cy="435013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8542308" y="8053698"/>
              <a:ext cx="3596828" cy="22570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3000" b="1" cap="all" spc="299" baseline="0">
                  <a:solidFill>
                    <a:srgbClr val="FFFFFF"/>
                  </a:solidFill>
                </a:defRPr>
              </a:lvl1pPr>
            </a:lstStyle>
            <a:p>
              <a:r>
                <a:rPr lang="ru-RU" sz="2800" dirty="0" smtClean="0">
                  <a:latin typeface="Roboto" pitchFamily="2" charset="0"/>
                  <a:ea typeface="Roboto" pitchFamily="2" charset="0"/>
                </a:rPr>
                <a:t>Начисляем баллы </a:t>
              </a:r>
            </a:p>
            <a:p>
              <a:r>
                <a:rPr lang="ru-RU" sz="2800" dirty="0" smtClean="0">
                  <a:latin typeface="Roboto" pitchFamily="2" charset="0"/>
                  <a:ea typeface="Roboto" pitchFamily="2" charset="0"/>
                </a:rPr>
                <a:t>за каждое сделанное задание</a:t>
              </a:r>
              <a:endParaRPr lang="ru-RU" sz="2800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7300695" y="7041877"/>
            <a:ext cx="4961661" cy="4350132"/>
            <a:chOff x="7300695" y="7041877"/>
            <a:chExt cx="4961661" cy="4350132"/>
          </a:xfrm>
        </p:grpSpPr>
        <p:grpSp>
          <p:nvGrpSpPr>
            <p:cNvPr id="3" name="Group 2"/>
            <p:cNvGrpSpPr/>
            <p:nvPr/>
          </p:nvGrpSpPr>
          <p:grpSpPr>
            <a:xfrm>
              <a:off x="7300695" y="7041877"/>
              <a:ext cx="4961661" cy="4350132"/>
              <a:chOff x="7300695" y="7041877"/>
              <a:chExt cx="4961661" cy="4350132"/>
            </a:xfrm>
          </p:grpSpPr>
          <p:sp>
            <p:nvSpPr>
              <p:cNvPr id="612" name="Shape 612"/>
              <p:cNvSpPr/>
              <p:nvPr/>
            </p:nvSpPr>
            <p:spPr>
              <a:xfrm>
                <a:off x="10506971" y="9216942"/>
                <a:ext cx="1755385" cy="1"/>
              </a:xfrm>
              <a:prstGeom prst="line">
                <a:avLst/>
              </a:prstGeom>
              <a:ln w="25400">
                <a:solidFill>
                  <a:srgbClr val="D5D9D9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 algn="ctr">
                  <a:defRPr sz="3200" baseline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7300695" y="7041877"/>
                <a:ext cx="4350132" cy="435013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23" name="Shape 617"/>
            <p:cNvSpPr/>
            <p:nvPr/>
          </p:nvSpPr>
          <p:spPr>
            <a:xfrm>
              <a:off x="7489021" y="8207584"/>
              <a:ext cx="3973479" cy="1949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3000" b="1" cap="all" spc="299" baseline="0">
                  <a:solidFill>
                    <a:srgbClr val="FFFFFF"/>
                  </a:solidFill>
                </a:defRPr>
              </a:lvl1pPr>
            </a:lstStyle>
            <a:p>
              <a:r>
                <a:rPr lang="ru-RU" sz="2400" dirty="0" smtClean="0">
                  <a:latin typeface="Roboto" pitchFamily="2" charset="0"/>
                  <a:ea typeface="Roboto" pitchFamily="2" charset="0"/>
                </a:rPr>
                <a:t>Составляем</a:t>
              </a:r>
            </a:p>
            <a:p>
              <a:r>
                <a:rPr lang="ru-RU" sz="2400" dirty="0" smtClean="0">
                  <a:latin typeface="Roboto" pitchFamily="2" charset="0"/>
                  <a:ea typeface="Roboto" pitchFamily="2" charset="0"/>
                </a:rPr>
                <a:t>Индивидуальный</a:t>
              </a:r>
            </a:p>
            <a:p>
              <a:r>
                <a:rPr lang="ru-RU" sz="2400" dirty="0" smtClean="0">
                  <a:latin typeface="Roboto" pitchFamily="2" charset="0"/>
                  <a:ea typeface="Roboto" pitchFamily="2" charset="0"/>
                </a:rPr>
                <a:t>Маршрут</a:t>
              </a:r>
            </a:p>
            <a:p>
              <a:r>
                <a:rPr lang="ru-RU" sz="2400" dirty="0" smtClean="0">
                  <a:latin typeface="Roboto" pitchFamily="2" charset="0"/>
                  <a:ea typeface="Roboto" pitchFamily="2" charset="0"/>
                </a:rPr>
                <a:t>С </a:t>
              </a:r>
              <a:r>
                <a:rPr lang="ru-RU" sz="2400" dirty="0" err="1" smtClean="0">
                  <a:latin typeface="Roboto" pitchFamily="2" charset="0"/>
                  <a:ea typeface="Roboto" pitchFamily="2" charset="0"/>
                </a:rPr>
                <a:t>квестовыми</a:t>
              </a:r>
              <a:endParaRPr lang="ru-RU" sz="2400" dirty="0" smtClean="0">
                <a:latin typeface="Roboto" pitchFamily="2" charset="0"/>
                <a:ea typeface="Roboto" pitchFamily="2" charset="0"/>
              </a:endParaRPr>
            </a:p>
            <a:p>
              <a:r>
                <a:rPr lang="ru-RU" sz="2400" dirty="0" smtClean="0">
                  <a:latin typeface="Roboto" pitchFamily="2" charset="0"/>
                  <a:ea typeface="Roboto" pitchFamily="2" charset="0"/>
                </a:rPr>
                <a:t>заданиями</a:t>
              </a:r>
              <a:endParaRPr sz="2400" dirty="0">
                <a:latin typeface="Roboto" pitchFamily="2" charset="0"/>
                <a:ea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8735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" grpId="0" animBg="1"/>
      <p:bldP spid="6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0"/>
            <a:ext cx="24280234" cy="13785083"/>
          </a:xfrm>
          <a:prstGeom prst="rect">
            <a:avLst/>
          </a:prstGeom>
        </p:spPr>
      </p:pic>
      <p:sp>
        <p:nvSpPr>
          <p:cNvPr id="38" name="Shape 38"/>
          <p:cNvSpPr/>
          <p:nvPr/>
        </p:nvSpPr>
        <p:spPr>
          <a:xfrm>
            <a:off x="-19327" y="0"/>
            <a:ext cx="24422650" cy="1378508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34267">
                <a:schemeClr val="accent2">
                  <a:alpha val="80000"/>
                </a:schemeClr>
              </a:gs>
              <a:gs pos="68294">
                <a:schemeClr val="accent3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285445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5218934" y="6537880"/>
            <a:ext cx="1394612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0000" b="1" cap="all" spc="999" baseline="0">
                <a:solidFill>
                  <a:srgbClr val="FFFFFF"/>
                </a:solidFill>
              </a:defRPr>
            </a:lvl1pPr>
          </a:lstStyle>
          <a:p>
            <a:r>
              <a:rPr lang="ru-RU" spc="0" dirty="0" smtClean="0">
                <a:latin typeface="Roboto" pitchFamily="2" charset="0"/>
                <a:ea typeface="Roboto" pitchFamily="2" charset="0"/>
              </a:rPr>
              <a:t>Для пользователей</a:t>
            </a:r>
            <a:endParaRPr spc="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498" y="4316566"/>
            <a:ext cx="1756997" cy="17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85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r="10741"/>
          <a:stretch>
            <a:fillRect/>
          </a:stretch>
        </p:blipFill>
        <p:spPr>
          <a:xfrm>
            <a:off x="12382500" y="3686175"/>
            <a:ext cx="9253538" cy="7805738"/>
          </a:xfrm>
        </p:spPr>
      </p:pic>
      <p:sp>
        <p:nvSpPr>
          <p:cNvPr id="977" name="Shape 9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86026" y="4507772"/>
            <a:ext cx="9430369" cy="7331302"/>
            <a:chOff x="2186026" y="4507772"/>
            <a:chExt cx="9430369" cy="7331302"/>
          </a:xfrm>
        </p:grpSpPr>
        <p:sp>
          <p:nvSpPr>
            <p:cNvPr id="978" name="Shape 978"/>
            <p:cNvSpPr/>
            <p:nvPr/>
          </p:nvSpPr>
          <p:spPr>
            <a:xfrm>
              <a:off x="2186026" y="4507772"/>
              <a:ext cx="9430369" cy="20910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80000"/>
                </a:lnSpc>
                <a:defRPr sz="10000" b="1" baseline="0">
                  <a:solidFill>
                    <a:srgbClr val="292B3A"/>
                  </a:solidFill>
                </a:defRPr>
              </a:pPr>
              <a:r>
                <a:rPr lang="ru-RU" sz="8000" dirty="0" smtClean="0">
                  <a:latin typeface="Roboto" pitchFamily="2" charset="0"/>
                  <a:ea typeface="Roboto" pitchFamily="2" charset="0"/>
                </a:rPr>
                <a:t>Индивидуальные</a:t>
              </a:r>
              <a:r>
                <a:rPr lang="ru-RU" sz="8000" baseline="0" dirty="0" smtClean="0">
                  <a:latin typeface="Roboto" pitchFamily="2" charset="0"/>
                  <a:ea typeface="Roboto" pitchFamily="2" charset="0"/>
                </a:rPr>
                <a:t> маршруты</a:t>
              </a:r>
              <a:endParaRPr sz="80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2186026" y="7102598"/>
              <a:ext cx="8661950" cy="473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t"/>
            <a:lstStyle/>
            <a:p>
              <a:r>
                <a:rPr lang="en-US" sz="3200" baseline="0" dirty="0" err="1" smtClean="0">
                  <a:latin typeface="Roboto" pitchFamily="2" charset="0"/>
                  <a:ea typeface="Roboto" pitchFamily="2" charset="0"/>
                </a:rPr>
                <a:t>Herecooles</a:t>
              </a:r>
              <a:r>
                <a:rPr lang="en-US" sz="3200" baseline="0" dirty="0" smtClean="0">
                  <a:latin typeface="Roboto" pitchFamily="2" charset="0"/>
                  <a:ea typeface="Roboto" pitchFamily="2" charset="0"/>
                </a:rPr>
                <a:t> </a:t>
              </a:r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составляет индивидуальный маршрут на основе предпочтений, заданных пользователем. </a:t>
              </a:r>
            </a:p>
            <a:p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Хочешь провести вечер за бар-</a:t>
              </a:r>
              <a:r>
                <a:rPr lang="ru-RU" sz="3200" baseline="0" dirty="0" err="1" smtClean="0">
                  <a:latin typeface="Roboto" pitchFamily="2" charset="0"/>
                  <a:ea typeface="Roboto" pitchFamily="2" charset="0"/>
                </a:rPr>
                <a:t>хоппингом</a:t>
              </a:r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? Не вопрос!</a:t>
              </a:r>
            </a:p>
            <a:p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Решил насладиться культурной жизнью, заглянув по пути в хороший ресторан?</a:t>
              </a:r>
            </a:p>
            <a:p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Твой помощник составит маршрут специально для тебя.</a:t>
              </a:r>
              <a:endParaRPr lang="ru-RU" sz="3200" baseline="0" dirty="0" smtClean="0">
                <a:latin typeface="Roboto" pitchFamily="2" charset="0"/>
                <a:ea typeface="Roboto" pitchFamily="2" charset="0"/>
              </a:endParaRPr>
            </a:p>
            <a:p>
              <a:endParaRPr sz="3200" baseline="0" dirty="0"/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363" y="4512004"/>
            <a:ext cx="4705350" cy="85915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419" y="5829299"/>
            <a:ext cx="3084558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7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3" y="4505061"/>
            <a:ext cx="9251950" cy="6167966"/>
          </a:xfrm>
        </p:spPr>
      </p:pic>
      <p:sp>
        <p:nvSpPr>
          <p:cNvPr id="982" name="Shape 9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13566886" y="3816679"/>
            <a:ext cx="9430369" cy="6718342"/>
            <a:chOff x="13584753" y="4512004"/>
            <a:chExt cx="9430369" cy="6718342"/>
          </a:xfrm>
        </p:grpSpPr>
        <p:sp>
          <p:nvSpPr>
            <p:cNvPr id="983" name="Shape 983"/>
            <p:cNvSpPr/>
            <p:nvPr/>
          </p:nvSpPr>
          <p:spPr>
            <a:xfrm>
              <a:off x="13584753" y="4512004"/>
              <a:ext cx="9430369" cy="20825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80000"/>
                </a:lnSpc>
                <a:defRPr sz="10000" b="1" baseline="0">
                  <a:solidFill>
                    <a:srgbClr val="292B3A"/>
                  </a:solidFill>
                </a:defRPr>
              </a:pPr>
              <a:r>
                <a:rPr lang="ru-RU" sz="8000" dirty="0" smtClean="0">
                  <a:latin typeface="Roboto" pitchFamily="2" charset="0"/>
                  <a:ea typeface="Roboto" pitchFamily="2" charset="0"/>
                </a:rPr>
                <a:t>Множество заданий в </a:t>
              </a:r>
              <a:r>
                <a:rPr lang="ru-RU" sz="8000" dirty="0" err="1" smtClean="0">
                  <a:latin typeface="Roboto" pitchFamily="2" charset="0"/>
                  <a:ea typeface="Roboto" pitchFamily="2" charset="0"/>
                </a:rPr>
                <a:t>квестах</a:t>
              </a:r>
              <a:endParaRPr sz="80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13649363" y="7503652"/>
              <a:ext cx="8661950" cy="3726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t"/>
            <a:lstStyle/>
            <a:p>
              <a:r>
                <a:rPr lang="en-US" sz="3200" baseline="0" dirty="0" err="1" smtClean="0">
                  <a:latin typeface="Roboto" pitchFamily="2" charset="0"/>
                  <a:ea typeface="Roboto" pitchFamily="2" charset="0"/>
                </a:rPr>
                <a:t>Herecooles</a:t>
              </a:r>
              <a:r>
                <a:rPr lang="en-US" sz="3200" baseline="0" dirty="0" smtClean="0">
                  <a:latin typeface="Roboto" pitchFamily="2" charset="0"/>
                  <a:ea typeface="Roboto" pitchFamily="2" charset="0"/>
                </a:rPr>
                <a:t> </a:t>
              </a:r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не просто составляет маршруты по предпочтениям пользователя, он создает полноценные </a:t>
              </a:r>
              <a:r>
                <a:rPr lang="ru-RU" sz="3200" baseline="0" dirty="0" err="1" smtClean="0">
                  <a:latin typeface="Roboto" pitchFamily="2" charset="0"/>
                  <a:ea typeface="Roboto" pitchFamily="2" charset="0"/>
                </a:rPr>
                <a:t>квесты</a:t>
              </a:r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 со множеством разных заданий от компаний города</a:t>
              </a:r>
              <a:r>
                <a:rPr lang="en-US" sz="3200" baseline="0" dirty="0">
                  <a:latin typeface="Roboto" pitchFamily="2" charset="0"/>
                  <a:ea typeface="Roboto" pitchFamily="2" charset="0"/>
                </a:rPr>
                <a:t>.</a:t>
              </a:r>
              <a:endParaRPr sz="3200" baseline="0" dirty="0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16" y="5279196"/>
            <a:ext cx="4705350" cy="85915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757" y="6648935"/>
            <a:ext cx="3025588" cy="53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475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148" y="3686175"/>
            <a:ext cx="6245541" cy="7805738"/>
          </a:xfrm>
        </p:spPr>
      </p:pic>
      <p:sp>
        <p:nvSpPr>
          <p:cNvPr id="977" name="Shape 9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186026" y="4512004"/>
            <a:ext cx="9430369" cy="7327070"/>
            <a:chOff x="2186026" y="4512004"/>
            <a:chExt cx="9430369" cy="7327070"/>
          </a:xfrm>
        </p:grpSpPr>
        <p:sp>
          <p:nvSpPr>
            <p:cNvPr id="978" name="Shape 978"/>
            <p:cNvSpPr/>
            <p:nvPr/>
          </p:nvSpPr>
          <p:spPr>
            <a:xfrm>
              <a:off x="2186026" y="4512004"/>
              <a:ext cx="9430369" cy="20825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80000"/>
                </a:lnSpc>
                <a:defRPr sz="10000" b="1" baseline="0">
                  <a:solidFill>
                    <a:srgbClr val="292B3A"/>
                  </a:solidFill>
                </a:defRPr>
              </a:pPr>
              <a:r>
                <a:rPr lang="ru-RU" sz="8000" dirty="0" smtClean="0">
                  <a:latin typeface="Roboto" pitchFamily="2" charset="0"/>
                  <a:ea typeface="Roboto" pitchFamily="2" charset="0"/>
                </a:rPr>
                <a:t>Система достижений</a:t>
              </a:r>
              <a:endParaRPr sz="80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2186026" y="7102598"/>
              <a:ext cx="8661950" cy="4736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t"/>
            <a:lstStyle/>
            <a:p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Баллы лояльности — не все преимущества, которые получает пользователь. В приложении существует система достижений. </a:t>
              </a:r>
            </a:p>
            <a:p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Всё просто: чем больше заданий определенного типа ты выполняешь, тем больше баллов получаешь в дальнейшем за такие задания. </a:t>
              </a:r>
              <a:endParaRPr lang="ru-RU" sz="3200" baseline="0" dirty="0" smtClean="0">
                <a:latin typeface="Roboto" pitchFamily="2" charset="0"/>
                <a:ea typeface="Roboto" pitchFamily="2" charset="0"/>
              </a:endParaRPr>
            </a:p>
            <a:p>
              <a:endParaRPr sz="3200" baseline="0" dirty="0"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363" y="4512004"/>
            <a:ext cx="4705350" cy="85915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5" b="2624"/>
          <a:stretch/>
        </p:blipFill>
        <p:spPr>
          <a:xfrm>
            <a:off x="20070175" y="5829299"/>
            <a:ext cx="3091046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603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0" b="9340"/>
          <a:stretch>
            <a:fillRect/>
          </a:stretch>
        </p:blipFill>
        <p:spPr>
          <a:xfrm>
            <a:off x="2595563" y="3686175"/>
            <a:ext cx="9251950" cy="7805738"/>
          </a:xfrm>
        </p:spPr>
      </p:pic>
      <p:sp>
        <p:nvSpPr>
          <p:cNvPr id="982" name="Shape 9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13584753" y="4259243"/>
            <a:ext cx="9430369" cy="6971103"/>
            <a:chOff x="13584753" y="4259243"/>
            <a:chExt cx="9430369" cy="6971103"/>
          </a:xfrm>
        </p:grpSpPr>
        <p:sp>
          <p:nvSpPr>
            <p:cNvPr id="983" name="Shape 983"/>
            <p:cNvSpPr/>
            <p:nvPr/>
          </p:nvSpPr>
          <p:spPr>
            <a:xfrm>
              <a:off x="13584753" y="4259243"/>
              <a:ext cx="9430369" cy="25880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>
                <a:lnSpc>
                  <a:spcPct val="80000"/>
                </a:lnSpc>
                <a:defRPr sz="10000" b="1" baseline="0">
                  <a:solidFill>
                    <a:srgbClr val="292B3A"/>
                  </a:solidFill>
                </a:defRPr>
              </a:pPr>
              <a:r>
                <a:rPr lang="ru-RU" dirty="0" smtClean="0">
                  <a:latin typeface="Roboto" pitchFamily="2" charset="0"/>
                  <a:ea typeface="Roboto" pitchFamily="2" charset="0"/>
                </a:rPr>
                <a:t>Программа лояльности</a:t>
              </a:r>
              <a:endParaRPr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13649363" y="7503652"/>
              <a:ext cx="8661950" cy="3726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t"/>
            <a:lstStyle/>
            <a:p>
              <a:r>
                <a:rPr lang="ru-RU" sz="3200" baseline="0" dirty="0" smtClean="0">
                  <a:latin typeface="Roboto" pitchFamily="2" charset="0"/>
                  <a:ea typeface="Roboto" pitchFamily="2" charset="0"/>
                </a:rPr>
                <a:t>Хватит проводить время в ресторанах и магазинах просто так! Пора проводить его с пользой. Получай баллы за выполнение заданий от заведений и за покупки в них.</a:t>
              </a:r>
              <a:endParaRPr sz="3200" baseline="0" dirty="0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16" y="5279196"/>
            <a:ext cx="4705350" cy="85915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757" y="6596491"/>
            <a:ext cx="3025588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05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0"/>
            <a:ext cx="24280234" cy="13785083"/>
          </a:xfrm>
          <a:prstGeom prst="rect">
            <a:avLst/>
          </a:prstGeom>
        </p:spPr>
      </p:pic>
      <p:sp>
        <p:nvSpPr>
          <p:cNvPr id="38" name="Shape 38"/>
          <p:cNvSpPr/>
          <p:nvPr/>
        </p:nvSpPr>
        <p:spPr>
          <a:xfrm>
            <a:off x="-19327" y="0"/>
            <a:ext cx="24422650" cy="1378508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34267">
                <a:schemeClr val="accent2">
                  <a:alpha val="80000"/>
                </a:schemeClr>
              </a:gs>
              <a:gs pos="68294">
                <a:schemeClr val="accent3"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285445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6432410" y="6537880"/>
            <a:ext cx="1151918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0000" b="1" cap="all" spc="999" baseline="0">
                <a:solidFill>
                  <a:srgbClr val="FFFFFF"/>
                </a:solidFill>
              </a:defRPr>
            </a:lvl1pPr>
          </a:lstStyle>
          <a:p>
            <a:r>
              <a:rPr lang="ru-RU" spc="0" dirty="0" smtClean="0">
                <a:latin typeface="Roboto" pitchFamily="2" charset="0"/>
                <a:ea typeface="Roboto" pitchFamily="2" charset="0"/>
              </a:rPr>
              <a:t>Для платформы</a:t>
            </a:r>
            <a:endParaRPr spc="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498" y="4316566"/>
            <a:ext cx="1756997" cy="17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3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5527481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968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63" y="67468"/>
            <a:ext cx="9036051" cy="13554076"/>
          </a:xfrm>
        </p:spPr>
      </p:pic>
      <p:grpSp>
        <p:nvGrpSpPr>
          <p:cNvPr id="5" name="Group 4"/>
          <p:cNvGrpSpPr/>
          <p:nvPr/>
        </p:nvGrpSpPr>
        <p:grpSpPr>
          <a:xfrm>
            <a:off x="14019079" y="2693753"/>
            <a:ext cx="9430368" cy="8866465"/>
            <a:chOff x="14019079" y="2693753"/>
            <a:chExt cx="9430368" cy="8866465"/>
          </a:xfrm>
        </p:grpSpPr>
        <p:sp>
          <p:nvSpPr>
            <p:cNvPr id="557" name="Shape 557"/>
            <p:cNvSpPr/>
            <p:nvPr/>
          </p:nvSpPr>
          <p:spPr>
            <a:xfrm>
              <a:off x="14019079" y="2693753"/>
              <a:ext cx="9430368" cy="44473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80000"/>
                </a:lnSpc>
                <a:defRPr sz="10000" b="1" baseline="0">
                  <a:solidFill>
                    <a:srgbClr val="292B3A"/>
                  </a:solidFill>
                </a:defRPr>
              </a:lvl1pPr>
            </a:lstStyle>
            <a:p>
              <a:r>
                <a:rPr lang="ru-RU" sz="8800" dirty="0" smtClean="0">
                  <a:latin typeface="Roboto" pitchFamily="2" charset="0"/>
                  <a:ea typeface="Roboto" pitchFamily="2" charset="0"/>
                </a:rPr>
                <a:t>Оперативное обновление информации</a:t>
              </a:r>
              <a:r>
                <a:rPr lang="ru-RU" sz="8800" dirty="0">
                  <a:latin typeface="Roboto" pitchFamily="2" charset="0"/>
                  <a:ea typeface="Roboto" pitchFamily="2" charset="0"/>
                </a:rPr>
                <a:t> </a:t>
              </a:r>
              <a:endParaRPr lang="ru-RU" sz="8800" dirty="0" smtClean="0">
                <a:latin typeface="Roboto" pitchFamily="2" charset="0"/>
                <a:ea typeface="Roboto" pitchFamily="2" charset="0"/>
              </a:endParaRPr>
            </a:p>
            <a:p>
              <a:r>
                <a:rPr lang="ru-RU" sz="8800" dirty="0" smtClean="0">
                  <a:latin typeface="Roboto" pitchFamily="2" charset="0"/>
                  <a:ea typeface="Roboto" pitchFamily="2" charset="0"/>
                </a:rPr>
                <a:t>о компаниях</a:t>
              </a:r>
              <a:endParaRPr lang="ru-RU" sz="8800" dirty="0" smtClean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14041096" y="7192736"/>
              <a:ext cx="8527159" cy="43674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t"/>
            <a:lstStyle/>
            <a:p>
              <a:r>
                <a:rPr lang="ru-RU" sz="3200" baseline="0" dirty="0" smtClean="0"/>
                <a:t>Нужно оперативно обновлять сведения об открывающихся фирмах, режимы работы, адреса и телефоны? Не стоит держать для этого огромный штат. Поручите это вашим пользователям в формате </a:t>
              </a:r>
              <a:r>
                <a:rPr lang="ru-RU" sz="3200" baseline="0" dirty="0" err="1" smtClean="0"/>
                <a:t>квеста</a:t>
              </a:r>
              <a:r>
                <a:rPr lang="ru-RU" sz="3200" baseline="0" dirty="0" smtClean="0"/>
                <a:t>, и они сами с удовольствием будут предоставлять вам свежую информацию!</a:t>
              </a:r>
              <a:endParaRPr sz="3200" dirty="0"/>
            </a:p>
          </p:txBody>
        </p:sp>
      </p:grpSp>
      <p:sp>
        <p:nvSpPr>
          <p:cNvPr id="560" name="Shape 560"/>
          <p:cNvSpPr/>
          <p:nvPr/>
        </p:nvSpPr>
        <p:spPr>
          <a:xfrm>
            <a:off x="24080936" y="3488195"/>
            <a:ext cx="377502" cy="676362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3968">
                <a:schemeClr val="accent2"/>
              </a:gs>
              <a:gs pos="66784">
                <a:schemeClr val="accent3"/>
              </a:gs>
              <a:gs pos="100000">
                <a:schemeClr val="accent4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5527481" y="3488195"/>
            <a:ext cx="6763628" cy="676362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1000"/>
                </a:schemeClr>
              </a:gs>
              <a:gs pos="33968">
                <a:schemeClr val="accent2">
                  <a:alpha val="51000"/>
                </a:schemeClr>
              </a:gs>
              <a:gs pos="66784">
                <a:schemeClr val="accent3">
                  <a:alpha val="49000"/>
                </a:schemeClr>
              </a:gs>
              <a:gs pos="100000">
                <a:schemeClr val="accent4">
                  <a:alpha val="49000"/>
                </a:scheme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143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Miracle_3">
      <a:dk1>
        <a:srgbClr val="272939"/>
      </a:dk1>
      <a:lt1>
        <a:srgbClr val="FFFFFF"/>
      </a:lt1>
      <a:dk2>
        <a:srgbClr val="686B57"/>
      </a:dk2>
      <a:lt2>
        <a:srgbClr val="D3D9D9"/>
      </a:lt2>
      <a:accent1>
        <a:srgbClr val="66EBFE"/>
      </a:accent1>
      <a:accent2>
        <a:srgbClr val="73BFF6"/>
      </a:accent2>
      <a:accent3>
        <a:srgbClr val="857FE9"/>
      </a:accent3>
      <a:accent4>
        <a:srgbClr val="9054E1"/>
      </a:accent4>
      <a:accent5>
        <a:srgbClr val="66EBFE"/>
      </a:accent5>
      <a:accent6>
        <a:srgbClr val="73BFF6"/>
      </a:accent6>
      <a:hlink>
        <a:srgbClr val="857FE9"/>
      </a:hlink>
      <a:folHlink>
        <a:srgbClr val="9054E1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Extrabold"/>
        <a:ea typeface="Open Sans Extrabold"/>
        <a:cs typeface="Open Sans Extra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54545">
            <a:ln>
              <a:noFill/>
            </a:ln>
            <a:solidFill>
              <a:srgbClr val="696B6B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Extrabold"/>
        <a:ea typeface="Open Sans Extrabold"/>
        <a:cs typeface="Open Sans Extra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54545">
            <a:ln>
              <a:noFill/>
            </a:ln>
            <a:solidFill>
              <a:srgbClr val="696B6B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244B267D-9B8E-7B4C-B392-8F377EA5949F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CDDF51A-065B-5B45-AA91-DDA653FF8BE4}">
  <we:reference id="wa104380506" version="1.3.0.0" store="en-US" storeType="OMEX"/>
  <we:alternateReferences>
    <we:reference id="WA104380506" version="1.3.0.0" store="WA10438050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359</Words>
  <Application>Microsoft Office PowerPoint</Application>
  <PresentationFormat>Произвольный</PresentationFormat>
  <Paragraphs>55</Paragraphs>
  <Slides>15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Helvetica Light</vt:lpstr>
      <vt:lpstr>Helvetica Neue</vt:lpstr>
      <vt:lpstr>Open Sans</vt:lpstr>
      <vt:lpstr>Open Sans Extrabold</vt:lpstr>
      <vt:lpstr>Open Sans Semibold</vt:lpstr>
      <vt:lpstr>Roboto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Алёна Гребенюк</cp:lastModifiedBy>
  <cp:revision>76</cp:revision>
  <dcterms:modified xsi:type="dcterms:W3CDTF">2018-07-08T13:53:31Z</dcterms:modified>
</cp:coreProperties>
</file>